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72" r:id="rId5"/>
    <p:sldId id="264" r:id="rId6"/>
    <p:sldId id="263" r:id="rId7"/>
    <p:sldId id="269" r:id="rId8"/>
    <p:sldId id="271" r:id="rId9"/>
    <p:sldId id="262" r:id="rId10"/>
    <p:sldId id="265" r:id="rId11"/>
    <p:sldId id="260" r:id="rId12"/>
    <p:sldId id="268" r:id="rId13"/>
    <p:sldId id="267" r:id="rId14"/>
    <p:sldId id="266" r:id="rId15"/>
    <p:sldId id="259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EUROPEAN SOCCER Data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EMSE 6992 – Final </a:t>
            </a:r>
            <a:r>
              <a:rPr lang="en-US" dirty="0" smtClean="0"/>
              <a:t>Project</a:t>
            </a:r>
          </a:p>
          <a:p>
            <a:r>
              <a:rPr lang="en-US" dirty="0" smtClean="0"/>
              <a:t>Olatunji </a:t>
            </a:r>
            <a:r>
              <a:rPr lang="en-US" dirty="0" err="1" smtClean="0"/>
              <a:t>Akinbule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497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397403"/>
            <a:ext cx="9609668" cy="1468800"/>
          </a:xfrm>
        </p:spPr>
        <p:txBody>
          <a:bodyPr/>
          <a:lstStyle/>
          <a:p>
            <a:pPr algn="ctr"/>
            <a:r>
              <a:rPr lang="en-US" dirty="0" smtClean="0"/>
              <a:t>PLAYER CLUSTERING (K-MEANS)ON SELECT FEATURES (2006/2007 Season)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434612"/>
            <a:ext cx="9609668" cy="254605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Goal-Kick Kicking (launching the ball into the field with a long kick)</a:t>
            </a:r>
          </a:p>
          <a:p>
            <a:pPr algn="ctr"/>
            <a:r>
              <a:rPr lang="en-US" dirty="0" smtClean="0"/>
              <a:t>Dribbling</a:t>
            </a:r>
          </a:p>
          <a:p>
            <a:pPr algn="ctr"/>
            <a:r>
              <a:rPr lang="en-US" dirty="0" smtClean="0"/>
              <a:t>Finishing (Scoring Precision)</a:t>
            </a:r>
          </a:p>
          <a:p>
            <a:pPr algn="ctr"/>
            <a:r>
              <a:rPr lang="en-US" dirty="0" smtClean="0"/>
              <a:t>Interceptions</a:t>
            </a:r>
          </a:p>
          <a:p>
            <a:pPr algn="ctr"/>
            <a:r>
              <a:rPr lang="en-US" dirty="0" smtClean="0"/>
              <a:t>Standing Tackle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70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10731" y="6947343"/>
            <a:ext cx="9609666" cy="79851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753" y="-262346"/>
            <a:ext cx="9516533" cy="5172217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278925" y="5016844"/>
            <a:ext cx="9609666" cy="837033"/>
          </a:xfrm>
        </p:spPr>
        <p:txBody>
          <a:bodyPr>
            <a:normAutofit/>
          </a:bodyPr>
          <a:lstStyle/>
          <a:p>
            <a:r>
              <a:rPr lang="en-US" sz="1600" b="1" dirty="0" smtClean="0"/>
              <a:t>Clustering results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Cluster 0 – 1935 players :: Cluster 1 – 1580 players :: Cluster 2 – 417 players  :: Cluster 3:: 1654 players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9967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DEDUCTIONS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Goalies (</a:t>
            </a:r>
            <a:r>
              <a:rPr lang="en-US" dirty="0" smtClean="0">
                <a:solidFill>
                  <a:srgbClr val="92D050"/>
                </a:solidFill>
              </a:rPr>
              <a:t>Green</a:t>
            </a:r>
            <a:r>
              <a:rPr lang="en-US" dirty="0" smtClean="0"/>
              <a:t>) despite their low rankings on selected features have a good rating average. I believe this is because goalies while working as part of a team play a critical individual task of shot stopping with their hands and do not have to perform comparatively well on skills related to using the feet. </a:t>
            </a:r>
          </a:p>
          <a:p>
            <a:r>
              <a:rPr lang="en-US" dirty="0" smtClean="0"/>
              <a:t>  Comparing two potential forward groups (</a:t>
            </a:r>
            <a:r>
              <a:rPr lang="en-US" dirty="0" smtClean="0">
                <a:solidFill>
                  <a:srgbClr val="FF0000"/>
                </a:solidFill>
              </a:rPr>
              <a:t>Red</a:t>
            </a:r>
            <a:r>
              <a:rPr lang="en-US" dirty="0" smtClean="0"/>
              <a:t> &amp; </a:t>
            </a:r>
            <a:r>
              <a:rPr lang="en-US" dirty="0" smtClean="0">
                <a:solidFill>
                  <a:srgbClr val="0070C0"/>
                </a:solidFill>
              </a:rPr>
              <a:t>Blue</a:t>
            </a:r>
            <a:r>
              <a:rPr lang="en-US" dirty="0" smtClean="0"/>
              <a:t>). Forwards with higher dribbling and finishing skills (core specializations) are rated lower than Forwards relatively lesser finishing and dribbling skills but show higher Interception and standing tackle abilities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200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397403"/>
            <a:ext cx="9609668" cy="1468800"/>
          </a:xfrm>
        </p:spPr>
        <p:txBody>
          <a:bodyPr/>
          <a:lstStyle/>
          <a:p>
            <a:pPr algn="ctr"/>
            <a:r>
              <a:rPr lang="en-US" dirty="0" smtClean="0"/>
              <a:t>GOAL SCORING PER MATCH</a:t>
            </a:r>
            <a:br>
              <a:rPr lang="en-US" dirty="0" smtClean="0"/>
            </a:br>
            <a:r>
              <a:rPr lang="en-US" dirty="0" smtClean="0"/>
              <a:t>(2008/2009 -  2015/2016 Season)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434612"/>
            <a:ext cx="9609668" cy="254605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Goal-Kick Kicking (launching the ball into the field with a long kick)</a:t>
            </a:r>
          </a:p>
          <a:p>
            <a:pPr algn="ctr"/>
            <a:r>
              <a:rPr lang="en-US" dirty="0" smtClean="0"/>
              <a:t>Dribbling</a:t>
            </a:r>
          </a:p>
          <a:p>
            <a:pPr algn="ctr"/>
            <a:r>
              <a:rPr lang="en-US" dirty="0" smtClean="0"/>
              <a:t>Finishing (Scoring Precision)</a:t>
            </a:r>
          </a:p>
          <a:p>
            <a:pPr algn="ctr"/>
            <a:r>
              <a:rPr lang="en-US" dirty="0" smtClean="0"/>
              <a:t>Interceptions</a:t>
            </a:r>
          </a:p>
          <a:p>
            <a:pPr algn="ctr"/>
            <a:r>
              <a:rPr lang="en-US" dirty="0" smtClean="0"/>
              <a:t>Standing Tackle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458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554362"/>
            <a:ext cx="9609666" cy="493712"/>
          </a:xfrm>
        </p:spPr>
        <p:txBody>
          <a:bodyPr/>
          <a:lstStyle/>
          <a:p>
            <a:r>
              <a:rPr lang="en-US" dirty="0" smtClean="0"/>
              <a:t>Goals Per game Comparison for 5 European Leagues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666" y="-288324"/>
            <a:ext cx="5842686" cy="584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56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Deductions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French League had the lowest scoring goal/game ratio across the years</a:t>
            </a:r>
          </a:p>
          <a:p>
            <a:r>
              <a:rPr lang="en-US" dirty="0" smtClean="0"/>
              <a:t>Netherlands </a:t>
            </a:r>
            <a:r>
              <a:rPr lang="en-US" dirty="0" err="1" smtClean="0"/>
              <a:t>Eredwise</a:t>
            </a:r>
            <a:r>
              <a:rPr lang="en-US" dirty="0" smtClean="0"/>
              <a:t> League had the highest goal/game ratio from 2009/2010 season and onwards</a:t>
            </a:r>
          </a:p>
          <a:p>
            <a:r>
              <a:rPr lang="en-US" dirty="0" smtClean="0"/>
              <a:t>The Spanish LIGA BBVA plateaued at 2.8 goals per game from 2010/2011 till 2012/ 2013 Season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1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59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Which attributes contribute most to the overall rating of players?</a:t>
            </a:r>
          </a:p>
          <a:p>
            <a:r>
              <a:rPr lang="en-US" dirty="0" smtClean="0"/>
              <a:t>What insights can be seen from a Player’s speed, age and weight</a:t>
            </a:r>
          </a:p>
          <a:p>
            <a:r>
              <a:rPr lang="en-US" dirty="0" smtClean="0"/>
              <a:t>How do leagues across Europe compare in goal scoring per match?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29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Description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Sqlite</a:t>
            </a:r>
            <a:r>
              <a:rPr lang="en-US" dirty="0" smtClean="0"/>
              <a:t> Database comprising:</a:t>
            </a:r>
          </a:p>
          <a:p>
            <a:pPr marL="0" indent="0">
              <a:buNone/>
            </a:pPr>
            <a:r>
              <a:rPr lang="en-US" dirty="0" smtClean="0"/>
              <a:t>10,000 players and 42 Player attributes, </a:t>
            </a:r>
          </a:p>
          <a:p>
            <a:pPr marL="0" indent="0">
              <a:buNone/>
            </a:pPr>
            <a:r>
              <a:rPr lang="en-US" dirty="0" smtClean="0"/>
              <a:t>11 countries and leagues, </a:t>
            </a:r>
          </a:p>
          <a:p>
            <a:pPr marL="0" indent="0">
              <a:buNone/>
            </a:pPr>
            <a:r>
              <a:rPr lang="en-US" dirty="0" smtClean="0"/>
              <a:t>299 teams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743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570902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281982" cy="68191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Feature Distributions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0674" y="5875339"/>
            <a:ext cx="3875153" cy="473285"/>
          </a:xfrm>
        </p:spPr>
        <p:txBody>
          <a:bodyPr/>
          <a:lstStyle/>
          <a:p>
            <a:pPr algn="ctr"/>
            <a:r>
              <a:rPr lang="en-US" dirty="0" smtClean="0"/>
              <a:t>Weight Distribution			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1887830"/>
            <a:ext cx="4240425" cy="3987509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68819" y="5937667"/>
            <a:ext cx="3110857" cy="379939"/>
          </a:xfrm>
        </p:spPr>
        <p:txBody>
          <a:bodyPr/>
          <a:lstStyle/>
          <a:p>
            <a:pPr algn="ctr"/>
            <a:r>
              <a:rPr lang="en-US" dirty="0" smtClean="0"/>
              <a:t> Height Distribution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925" y="1887830"/>
            <a:ext cx="5126798" cy="3987509"/>
          </a:xfrm>
        </p:spPr>
      </p:pic>
    </p:spTree>
    <p:extLst>
      <p:ext uri="{BB962C8B-B14F-4D97-AF65-F5344CB8AC3E}">
        <p14:creationId xmlns:p14="http://schemas.microsoft.com/office/powerpoint/2010/main" val="3678523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Patterns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03870" y="5586677"/>
            <a:ext cx="8484974" cy="576262"/>
          </a:xfrm>
        </p:spPr>
        <p:txBody>
          <a:bodyPr/>
          <a:lstStyle/>
          <a:p>
            <a:pPr algn="ctr"/>
            <a:r>
              <a:rPr lang="en-US" sz="1600" dirty="0" smtClean="0"/>
              <a:t>Player’s top speed begin a steady decline between the range of 26- 28 years </a:t>
            </a:r>
          </a:p>
          <a:p>
            <a:pPr algn="ctr"/>
            <a:r>
              <a:rPr lang="en-US" sz="1600" dirty="0" smtClean="0">
                <a:solidFill>
                  <a:srgbClr val="0070C0"/>
                </a:solidFill>
              </a:rPr>
              <a:t>The ideal speed-star will fall between 140 – 160 pounds</a:t>
            </a:r>
            <a:endParaRPr lang="en-US" sz="1600" dirty="0">
              <a:solidFill>
                <a:srgbClr val="0070C0"/>
              </a:solidFill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36" y="2285999"/>
            <a:ext cx="3347795" cy="3216275"/>
          </a:xfrm>
        </p:spPr>
      </p:pic>
      <p:pic>
        <p:nvPicPr>
          <p:cNvPr id="12" name="Content Placeholder 11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777" y="1927054"/>
            <a:ext cx="3575220" cy="3575220"/>
          </a:xfrm>
        </p:spPr>
      </p:pic>
    </p:spTree>
    <p:extLst>
      <p:ext uri="{BB962C8B-B14F-4D97-AF65-F5344CB8AC3E}">
        <p14:creationId xmlns:p14="http://schemas.microsoft.com/office/powerpoint/2010/main" val="3490280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03638" y="5710880"/>
            <a:ext cx="9609666" cy="493712"/>
          </a:xfrm>
        </p:spPr>
        <p:txBody>
          <a:bodyPr/>
          <a:lstStyle/>
          <a:p>
            <a:r>
              <a:rPr lang="en-US" dirty="0" smtClean="0"/>
              <a:t>Correlation Analysis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838" y="74141"/>
            <a:ext cx="5560540" cy="556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38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03638" y="5710880"/>
            <a:ext cx="9609666" cy="493712"/>
          </a:xfrm>
        </p:spPr>
        <p:txBody>
          <a:bodyPr/>
          <a:lstStyle/>
          <a:p>
            <a:r>
              <a:rPr lang="en-US" dirty="0" smtClean="0"/>
              <a:t>Correlation Analysis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12" y="-264711"/>
            <a:ext cx="9959318" cy="597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23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Highest Ranking Features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Reactions (0.817)</a:t>
            </a:r>
          </a:p>
          <a:p>
            <a:r>
              <a:rPr lang="en-US" dirty="0" smtClean="0"/>
              <a:t>Potential (0.795)</a:t>
            </a:r>
          </a:p>
          <a:p>
            <a:r>
              <a:rPr lang="en-US" dirty="0" smtClean="0"/>
              <a:t>Vision (0.420)</a:t>
            </a:r>
          </a:p>
          <a:p>
            <a:r>
              <a:rPr lang="en-US" dirty="0" err="1" smtClean="0"/>
              <a:t>Short_Passing</a:t>
            </a:r>
            <a:r>
              <a:rPr lang="en-US" dirty="0" smtClean="0"/>
              <a:t>(0.415)</a:t>
            </a:r>
          </a:p>
          <a:p>
            <a:r>
              <a:rPr lang="en-US" dirty="0" err="1" smtClean="0"/>
              <a:t>Long_Passing</a:t>
            </a:r>
            <a:r>
              <a:rPr lang="en-US" dirty="0" smtClean="0"/>
              <a:t>(0.392)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0462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379</TotalTime>
  <Words>343</Words>
  <Application>Microsoft Office PowerPoint</Application>
  <PresentationFormat>Widescreen</PresentationFormat>
  <Paragraphs>53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Garamond</vt:lpstr>
      <vt:lpstr>Organic</vt:lpstr>
      <vt:lpstr>EUROPEAN SOCCER Data Analysis</vt:lpstr>
      <vt:lpstr>Questions?</vt:lpstr>
      <vt:lpstr>Dataset Description</vt:lpstr>
      <vt:lpstr>EXPLORATORY DATA ANALYSIS</vt:lpstr>
      <vt:lpstr>Feature Distributions</vt:lpstr>
      <vt:lpstr>Other Patterns</vt:lpstr>
      <vt:lpstr>PowerPoint Presentation</vt:lpstr>
      <vt:lpstr>PowerPoint Presentation</vt:lpstr>
      <vt:lpstr>Highest Ranking Features</vt:lpstr>
      <vt:lpstr>PLAYER CLUSTERING (K-MEANS)ON SELECT FEATURES (2006/2007 Season)</vt:lpstr>
      <vt:lpstr>Clustering results Cluster 0 – 1935 players :: Cluster 1 – 1580 players :: Cluster 2 – 417 players  :: Cluster 3:: 1654 players</vt:lpstr>
      <vt:lpstr>DEDUCTIONS</vt:lpstr>
      <vt:lpstr>GOAL SCORING PER MATCH (2008/2009 -  2015/2016 Season)</vt:lpstr>
      <vt:lpstr>PowerPoint Presentation</vt:lpstr>
      <vt:lpstr>Deductions</vt:lpstr>
      <vt:lpstr>Thank you!</vt:lpstr>
    </vt:vector>
  </TitlesOfParts>
  <Company>The George Washington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EUROPEAN SOCCER Data Analysis</dc:title>
  <dc:creator>Akinbule, Olatunji Oluwaseyi</dc:creator>
  <cp:lastModifiedBy>Akinbule, Olatunji Oluwaseyi</cp:lastModifiedBy>
  <cp:revision>16</cp:revision>
  <dcterms:created xsi:type="dcterms:W3CDTF">2018-12-06T15:00:44Z</dcterms:created>
  <dcterms:modified xsi:type="dcterms:W3CDTF">2018-12-06T21:20:41Z</dcterms:modified>
</cp:coreProperties>
</file>

<file path=docProps/thumbnail.jpeg>
</file>